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66" r:id="rId4"/>
    <p:sldId id="267" r:id="rId5"/>
    <p:sldId id="268" r:id="rId6"/>
    <p:sldId id="285" r:id="rId7"/>
    <p:sldId id="269" r:id="rId8"/>
    <p:sldId id="270" r:id="rId9"/>
    <p:sldId id="271" r:id="rId10"/>
    <p:sldId id="272" r:id="rId11"/>
    <p:sldId id="282" r:id="rId12"/>
    <p:sldId id="273" r:id="rId13"/>
    <p:sldId id="284" r:id="rId14"/>
    <p:sldId id="274" r:id="rId15"/>
    <p:sldId id="275" r:id="rId16"/>
    <p:sldId id="276" r:id="rId17"/>
    <p:sldId id="283" r:id="rId18"/>
    <p:sldId id="277" r:id="rId19"/>
    <p:sldId id="278" r:id="rId20"/>
    <p:sldId id="279" r:id="rId21"/>
    <p:sldId id="280" r:id="rId22"/>
    <p:sldId id="281" r:id="rId23"/>
    <p:sldId id="263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0">
          <p15:clr>
            <a:srgbClr val="A4A3A4"/>
          </p15:clr>
        </p15:guide>
        <p15:guide id="2" pos="42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40B"/>
    <a:srgbClr val="8CB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1338" y="60"/>
      </p:cViewPr>
      <p:guideLst>
        <p:guide orient="horz" pos="3860"/>
        <p:guide pos="42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8A0F1-B3B8-486F-9D13-0BE6CCA5C1E2}" type="datetimeFigureOut">
              <a:rPr lang="en-US"/>
              <a:pPr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4D8064-5D10-4001-97DF-BC7E7D62B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37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etseghidak alcim+ken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812" y="352766"/>
            <a:ext cx="5247824" cy="119282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812" y="1781469"/>
            <a:ext cx="8228939" cy="343947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sz="1600" b="1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Click to edit Master subtitle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49812" y="2125416"/>
            <a:ext cx="8229600" cy="4000747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EFC9DA-CFE8-4A4C-B131-8C068E479C36}" type="datetimeFigureOut">
              <a:rPr lang="en-US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6B2B30-A8DC-4DCD-9DCF-111731227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853BE7E-C045-47D7-A3D9-0EAE865E820A}" type="datetimeFigureOut">
              <a:rPr lang="en-US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515C55-04C7-472F-B5FA-4A627F119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820E-B7CF-4B4F-AD7D-9FC5FC6FB2FE}" type="datetimeFigureOut">
              <a:rPr lang="hu-HU" smtClean="0"/>
              <a:pPr/>
              <a:t>2014.10.11.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2949A9-593D-4AE8-A0CC-4E005ECC5B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etseghidak ken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928"/>
            <a:ext cx="8229600" cy="431823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35D559-4F96-4956-8889-050B3DD44B48}" type="datetimeFigureOut">
              <a:rPr lang="en-US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47D34C-375B-441D-9FB8-DF20CCC2A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1B8EA3-19D9-4DC7-BFD2-6DF9EA347641}" type="datetimeFigureOut">
              <a:rPr lang="en-US"/>
              <a:pPr/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78C203-E13E-4E1F-AD7D-FF9A39C9E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7F4188-960C-4E00-8143-A0BE338C6D11}" type="datetimeFigureOut">
              <a:rPr lang="en-US"/>
              <a:pPr/>
              <a:t>10/11/2014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37F390-9F3D-44A7-8FFE-7F57CDE10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254564-FB3C-4BF1-8BC6-69E26FC9D522}" type="datetimeFigureOut">
              <a:rPr lang="en-US"/>
              <a:pPr/>
              <a:t>10/11/2014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D3F8B7-46E1-4C7F-9C72-C34B641ED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D2C20A-FBC4-4246-85E8-32CB970644C2}" type="datetimeFigureOut">
              <a:rPr lang="en-US"/>
              <a:pPr/>
              <a:t>10/11/2014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41880A-33E7-4DAA-B770-8053BA8D6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A66D23-CF59-427B-B650-580EC7AE63F9}" type="datetimeFigureOut">
              <a:rPr lang="en-US"/>
              <a:pPr/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95E3F-F7B9-4CE5-8B0A-9676957942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F5582D-7C83-432C-9942-09C53DF4BAD7}" type="datetimeFigureOut">
              <a:rPr lang="en-US"/>
              <a:pPr/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788B4B-2053-4F2C-A7DE-13DE695C3A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6637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en-US" dirty="0" smtClean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61" y="6151225"/>
            <a:ext cx="2162172" cy="6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USZT_logo_cmyk.eps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85437" y="423708"/>
            <a:ext cx="2075072" cy="8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 userDrawn="1"/>
        </p:nvCxnSpPr>
        <p:spPr>
          <a:xfrm>
            <a:off x="0" y="1600200"/>
            <a:ext cx="9144000" cy="0"/>
          </a:xfrm>
          <a:prstGeom prst="line">
            <a:avLst/>
          </a:prstGeom>
          <a:ln>
            <a:solidFill>
              <a:srgbClr val="48C4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hetseghidak_hosszulogo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2" y="6201955"/>
            <a:ext cx="1882661" cy="6154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ransition spd="slow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7401-E287-4C72-A880-389202F001F6}" type="datetimeFigureOut">
              <a:rPr lang="hu-HU" smtClean="0"/>
              <a:pPr/>
              <a:t>2014.10.11.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.nagy.emese@t-online.hu" TargetMode="External"/><Relationship Id="rId2" Type="http://schemas.openxmlformats.org/officeDocument/2006/relationships/hyperlink" Target="http://elearning.tehetseg.hu/g30/?proc=textviewer&amp;modul=2&amp;page=0&amp;level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halo_ppt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r="3882"/>
          <a:stretch/>
        </p:blipFill>
        <p:spPr>
          <a:xfrm>
            <a:off x="0" y="1600200"/>
            <a:ext cx="914399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5889009" cy="1143000"/>
          </a:xfrm>
        </p:spPr>
        <p:txBody>
          <a:bodyPr/>
          <a:lstStyle/>
          <a:p>
            <a:r>
              <a:rPr lang="hu-HU" sz="2800" dirty="0" smtClean="0">
                <a:solidFill>
                  <a:srgbClr val="002060"/>
                </a:solidFill>
              </a:rPr>
              <a:t>Elektronikus ismeretanyag</a:t>
            </a:r>
            <a:br>
              <a:rPr lang="hu-HU" sz="2800" dirty="0" smtClean="0">
                <a:solidFill>
                  <a:srgbClr val="002060"/>
                </a:solidFill>
              </a:rPr>
            </a:br>
            <a:r>
              <a:rPr lang="hu-HU" sz="2800" dirty="0" err="1" smtClean="0">
                <a:solidFill>
                  <a:srgbClr val="002060"/>
                </a:solidFill>
              </a:rPr>
              <a:t>e-learning</a:t>
            </a:r>
            <a:r>
              <a:rPr lang="hu-HU" sz="2800" dirty="0" smtClean="0">
                <a:solidFill>
                  <a:srgbClr val="002060"/>
                </a:solidFill>
              </a:rPr>
              <a:t>/e-könyv/e-book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445" y="2142699"/>
            <a:ext cx="7451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hu-HU" sz="4800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24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369108" cy="470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Fogalomtár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dirty="0" smtClean="0"/>
              <a:t>…</a:t>
            </a:r>
          </a:p>
          <a:p>
            <a:r>
              <a:rPr lang="hu-HU" sz="1900" b="1" dirty="0" smtClean="0"/>
              <a:t>Hierarchia</a:t>
            </a:r>
            <a:r>
              <a:rPr lang="hu-HU" sz="1900" b="1" dirty="0"/>
              <a:t>:</a:t>
            </a:r>
            <a:r>
              <a:rPr lang="hu-HU" sz="1900" b="1" i="1" dirty="0"/>
              <a:t> </a:t>
            </a:r>
            <a:r>
              <a:rPr lang="hu-HU" sz="1900" dirty="0"/>
              <a:t>A fölé- és alárendeltségek rendszere, amiben az emberek vagy dolgok valamilyen szempont (pl. fontosság, képesség, pozíció) alapján vannak elrendezve, kategorizálva. </a:t>
            </a:r>
            <a:endParaRPr lang="hu-HU" sz="1900" b="1" dirty="0"/>
          </a:p>
          <a:p>
            <a:r>
              <a:rPr lang="hu-HU" sz="1900" b="1" dirty="0"/>
              <a:t> </a:t>
            </a:r>
          </a:p>
          <a:p>
            <a:r>
              <a:rPr lang="hu-HU" sz="1900" b="1" dirty="0"/>
              <a:t>Intelligencia</a:t>
            </a:r>
            <a:r>
              <a:rPr lang="hu-HU" sz="1900" dirty="0"/>
              <a:t> (Gardner szerint): olyan képességek készlete, amelyek lehetővé teszik, hogy az életben felmerülő problémákat megoldhassák, képesség a probléma megoldására vagy új megoldás létrehozására, amely lehetővé teszi, hogy az ember új tudáshoz jusson.</a:t>
            </a:r>
          </a:p>
          <a:p>
            <a:r>
              <a:rPr lang="hu-HU" sz="1900" dirty="0"/>
              <a:t> </a:t>
            </a:r>
            <a:endParaRPr lang="hu-HU" sz="1900" b="1" dirty="0"/>
          </a:p>
          <a:p>
            <a:r>
              <a:rPr lang="hu-HU" sz="1900" b="1" dirty="0"/>
              <a:t>Kompetencia: </a:t>
            </a:r>
            <a:r>
              <a:rPr lang="hu-HU" sz="1900" dirty="0"/>
              <a:t>illetékesség, jogosultság, szakértelem, hatáskör.</a:t>
            </a:r>
          </a:p>
          <a:p>
            <a:r>
              <a:rPr lang="hu-HU" sz="1900" b="1" dirty="0"/>
              <a:t> </a:t>
            </a:r>
          </a:p>
          <a:p>
            <a:r>
              <a:rPr lang="hu-HU" sz="1900" b="1" dirty="0"/>
              <a:t>Kooperatív tanítási eljárás: </a:t>
            </a:r>
            <a:r>
              <a:rPr lang="hu-HU" sz="1900" dirty="0"/>
              <a:t>A tanulók kiscsoportos tevékenységén alapuló tanulásszervezési forma, amely szerepet játszik a tanulók intellektuális képességeinek, valamint a szociális- és együttműködési képességeinek kialakulásában és fejlődésében.</a:t>
            </a:r>
          </a:p>
          <a:p>
            <a:r>
              <a:rPr lang="hu-HU" sz="1900" b="1" dirty="0"/>
              <a:t> </a:t>
            </a:r>
          </a:p>
          <a:p>
            <a:r>
              <a:rPr lang="hu-HU" sz="1900" b="1" dirty="0"/>
              <a:t>Méltányosság: </a:t>
            </a:r>
            <a:r>
              <a:rPr lang="hu-HU" sz="1900" dirty="0"/>
              <a:t>Esélyteremtés.</a:t>
            </a:r>
          </a:p>
          <a:p>
            <a:r>
              <a:rPr lang="hu-HU" sz="1900" b="1" dirty="0"/>
              <a:t> </a:t>
            </a:r>
          </a:p>
          <a:p>
            <a:r>
              <a:rPr lang="hu-HU" sz="1900" b="1" dirty="0"/>
              <a:t>Nyitott végű feladat</a:t>
            </a:r>
            <a:r>
              <a:rPr lang="hu-HU" sz="1900" dirty="0"/>
              <a:t>:</a:t>
            </a:r>
            <a:r>
              <a:rPr lang="hu-HU" sz="1900" b="1" dirty="0"/>
              <a:t> </a:t>
            </a:r>
            <a:r>
              <a:rPr lang="hu-HU" sz="1900" dirty="0"/>
              <a:t>Nem csak egyetlen jó megoldása van a </a:t>
            </a:r>
            <a:r>
              <a:rPr lang="hu-HU" sz="1900" dirty="0" smtClean="0"/>
              <a:t>feladatnak</a:t>
            </a:r>
          </a:p>
          <a:p>
            <a:r>
              <a:rPr lang="hu-HU" b="1" dirty="0" smtClean="0"/>
              <a:t>…</a:t>
            </a:r>
            <a:endParaRPr lang="hu-HU" b="1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85" y="949888"/>
            <a:ext cx="8494215" cy="477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Média elemek (példa)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G_006</a:t>
            </a:r>
            <a:r>
              <a:rPr lang="hu-HU" sz="2800" dirty="0"/>
              <a:t>G_006</a:t>
            </a:r>
          </a:p>
          <a:p>
            <a:pPr algn="ctr">
              <a:buNone/>
            </a:pPr>
            <a:r>
              <a:rPr lang="hu-HU" sz="2800" i="1" dirty="0"/>
              <a:t>2.ábra.</a:t>
            </a:r>
            <a:r>
              <a:rPr lang="hu-HU" sz="2800" dirty="0"/>
              <a:t> A„kistanár"segítségadásának gyakorisága és százalékos megoszlása a csoport­munka során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05064"/>
            <a:ext cx="64087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Példa: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Modulzáró feladatsor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hu-HU" sz="2200" b="1" dirty="0"/>
              <a:t>Az alább felsorolt állítások közül melyik nem szükséges ahhoz, a tanulók számára megvalósuljon a méltányosság, a tananyaghoz való egyenlő hozzáférést</a:t>
            </a:r>
            <a:r>
              <a:rPr lang="hu-HU" sz="2200" b="1" dirty="0" smtClean="0"/>
              <a:t>?</a:t>
            </a:r>
          </a:p>
          <a:p>
            <a:pPr lvl="0">
              <a:buNone/>
            </a:pPr>
            <a:endParaRPr lang="hu-HU" dirty="0"/>
          </a:p>
          <a:p>
            <a:pPr lvl="0"/>
            <a:r>
              <a:rPr lang="hu-HU" sz="2800" dirty="0"/>
              <a:t>Minden gyerek számára megfelelő színvonalú, minőségi oktatás biztosítása kívánatos.</a:t>
            </a:r>
          </a:p>
          <a:p>
            <a:pPr lvl="0"/>
            <a:r>
              <a:rPr lang="hu-HU" sz="2800" dirty="0"/>
              <a:t>Fontos a tudásban homogén tanulói környezet biztosítása.</a:t>
            </a:r>
          </a:p>
          <a:p>
            <a:pPr lvl="0"/>
            <a:r>
              <a:rPr lang="hu-HU" sz="2800" dirty="0"/>
              <a:t>Az osztálytársak között alapvető követelmény az egyenlő státuszból történő kommunikáció </a:t>
            </a:r>
            <a:r>
              <a:rPr lang="hu-HU" sz="2800" dirty="0" smtClean="0"/>
              <a:t>megvalósulása.</a:t>
            </a:r>
          </a:p>
          <a:p>
            <a:pPr lvl="0">
              <a:buNone/>
            </a:pPr>
            <a:endParaRPr lang="hu-H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Megoldás</a:t>
            </a:r>
            <a:r>
              <a:rPr lang="hu-HU" b="1" dirty="0">
                <a:solidFill>
                  <a:srgbClr val="FF0000"/>
                </a:solidFill>
              </a:rPr>
              <a:t>: b)</a:t>
            </a:r>
            <a:endParaRPr lang="hu-HU" dirty="0">
              <a:solidFill>
                <a:srgbClr val="FF0000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hu-HU" sz="3100" b="1" dirty="0" smtClean="0">
                <a:solidFill>
                  <a:srgbClr val="002060"/>
                </a:solidFill>
              </a:rPr>
              <a:t>Példa: Állítsa sorrendbe a Komplex Instrukciós Program szerint szervezett tanítási óra tevékenységeit!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sz="2600" dirty="0" smtClean="0"/>
              <a:t>az </a:t>
            </a:r>
            <a:r>
              <a:rPr lang="hu-HU" sz="2600" dirty="0"/>
              <a:t>óra értékelése</a:t>
            </a:r>
          </a:p>
          <a:p>
            <a:pPr lvl="0"/>
            <a:r>
              <a:rPr lang="hu-HU" sz="2600" dirty="0"/>
              <a:t>egyéni feladatok</a:t>
            </a:r>
          </a:p>
          <a:p>
            <a:pPr lvl="0"/>
            <a:r>
              <a:rPr lang="hu-HU" sz="2600" dirty="0"/>
              <a:t>alapelvek, szerepek áttekintése, tanári motiváció</a:t>
            </a:r>
          </a:p>
          <a:p>
            <a:pPr lvl="0"/>
            <a:r>
              <a:rPr lang="hu-HU" sz="2600" dirty="0"/>
              <a:t>csoportok beszámolója</a:t>
            </a:r>
          </a:p>
          <a:p>
            <a:pPr lvl="0"/>
            <a:r>
              <a:rPr lang="hu-HU" sz="2600" dirty="0"/>
              <a:t>egyéni beszámolók</a:t>
            </a:r>
          </a:p>
          <a:p>
            <a:pPr lvl="0"/>
            <a:r>
              <a:rPr lang="hu-HU" sz="2600" dirty="0"/>
              <a:t>csoportmunka</a:t>
            </a:r>
          </a:p>
          <a:p>
            <a:pPr lvl="0"/>
            <a:r>
              <a:rPr lang="hu-HU" sz="2600" dirty="0"/>
              <a:t>csoportalakítás, szerepek kijelölése</a:t>
            </a:r>
          </a:p>
          <a:p>
            <a:pPr>
              <a:buNone/>
            </a:pPr>
            <a:endParaRPr lang="hu-H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800" b="1" dirty="0" smtClean="0">
                <a:solidFill>
                  <a:srgbClr val="FF0000"/>
                </a:solidFill>
              </a:rPr>
              <a:t>Megoldás</a:t>
            </a:r>
            <a:r>
              <a:rPr lang="hu-HU" sz="2800" b="1" dirty="0">
                <a:solidFill>
                  <a:srgbClr val="FF0000"/>
                </a:solidFill>
              </a:rPr>
              <a:t>: c, g, f, d, b, e, a</a:t>
            </a:r>
            <a:endParaRPr lang="hu-HU" sz="2800" dirty="0">
              <a:solidFill>
                <a:srgbClr val="FF0000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454" y="1487542"/>
            <a:ext cx="8250464" cy="463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Háttérben…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u-HU" sz="2400" b="1" dirty="0"/>
              <a:t>Tagolás</a:t>
            </a:r>
          </a:p>
          <a:p>
            <a:pPr>
              <a:buNone/>
            </a:pPr>
            <a:r>
              <a:rPr lang="hu-HU" sz="2400" dirty="0" smtClean="0"/>
              <a:t>Tagolásnak megfelelően modul </a:t>
            </a:r>
            <a:r>
              <a:rPr lang="hu-HU" sz="2400" dirty="0"/>
              <a:t>(egy modul egy szerző) – pl.: I, II, III</a:t>
            </a:r>
          </a:p>
          <a:p>
            <a:pPr lvl="0">
              <a:buNone/>
            </a:pPr>
            <a:r>
              <a:rPr lang="hu-HU" sz="2400" dirty="0"/>
              <a:t>fejezet – pl.: 1, 2, 3</a:t>
            </a:r>
          </a:p>
          <a:p>
            <a:pPr lvl="0">
              <a:buNone/>
            </a:pPr>
            <a:r>
              <a:rPr lang="hu-HU" sz="2400" dirty="0"/>
              <a:t>alfejezet – pl.: 1.1, 1.2, ... 3.2</a:t>
            </a:r>
          </a:p>
          <a:p>
            <a:pPr lvl="0">
              <a:buNone/>
            </a:pPr>
            <a:r>
              <a:rPr lang="hu-HU" sz="2400" dirty="0"/>
              <a:t>alfejezet bontás – pl. 1.1.a, 1.1.b, ... 3.2.b – </a:t>
            </a:r>
            <a:br>
              <a:rPr lang="hu-HU" sz="2400" dirty="0"/>
            </a:br>
            <a:r>
              <a:rPr lang="hu-HU" sz="2400" dirty="0"/>
              <a:t>Ez a szint </a:t>
            </a:r>
            <a:r>
              <a:rPr lang="hu-HU" sz="2400" dirty="0" smtClean="0"/>
              <a:t>a példánkban nincs </a:t>
            </a:r>
            <a:r>
              <a:rPr lang="hu-HU" sz="2400" dirty="0"/>
              <a:t>értelmezve, de szükség szerint a szerző bevezetheti. Alkalmazásának </a:t>
            </a:r>
            <a:r>
              <a:rPr lang="hu-HU" sz="2400" b="1" dirty="0"/>
              <a:t>célja</a:t>
            </a:r>
            <a:r>
              <a:rPr lang="hu-HU" sz="2400" dirty="0"/>
              <a:t> az, hogyha egy képernyőn nem akarunk sok görgethető szöveget megjeleníteni és logikailag is tagolható a szöveg, akkor több kisebb, jobban áttekinthető részre tagolhatunk.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Jelölések a szövegben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hu-HU" sz="4000" b="1" dirty="0" smtClean="0"/>
          </a:p>
          <a:p>
            <a:pPr>
              <a:buNone/>
            </a:pPr>
            <a:r>
              <a:rPr lang="hu-HU" sz="3600" b="1" dirty="0" smtClean="0"/>
              <a:t>Média elemek</a:t>
            </a:r>
          </a:p>
          <a:p>
            <a:pPr>
              <a:buNone/>
            </a:pPr>
            <a:endParaRPr lang="hu-HU" sz="3600" b="1" dirty="0"/>
          </a:p>
          <a:p>
            <a:r>
              <a:rPr lang="hu-HU" sz="2900" dirty="0"/>
              <a:t>A szövegben piros színnel [G_001] kiemeljük és hivatkozzuk a tervezett </a:t>
            </a:r>
            <a:r>
              <a:rPr lang="hu-HU" sz="2900" b="1" dirty="0"/>
              <a:t>illusztrációs anyagokat </a:t>
            </a:r>
            <a:r>
              <a:rPr lang="hu-HU" sz="2900" dirty="0"/>
              <a:t>(grafika, video, </a:t>
            </a:r>
            <a:r>
              <a:rPr lang="hu-HU" sz="2900" dirty="0" err="1"/>
              <a:t>audio</a:t>
            </a:r>
            <a:r>
              <a:rPr lang="hu-HU" sz="2900" dirty="0"/>
              <a:t>). Piros színű szövegben szögletes zárójelek közé kerül az illusztráció kódja.</a:t>
            </a:r>
          </a:p>
          <a:p>
            <a:pPr lvl="0"/>
            <a:r>
              <a:rPr lang="hu-HU" sz="2900" dirty="0"/>
              <a:t>egyértelműen </a:t>
            </a:r>
            <a:r>
              <a:rPr lang="hu-HU" sz="2900" dirty="0" smtClean="0"/>
              <a:t>azonosítjuk </a:t>
            </a:r>
            <a:r>
              <a:rPr lang="hu-HU" sz="2900" dirty="0"/>
              <a:t>a grafikát – G_001, ahol</a:t>
            </a:r>
          </a:p>
          <a:p>
            <a:pPr lvl="1"/>
            <a:r>
              <a:rPr lang="hu-HU" sz="2900" dirty="0"/>
              <a:t>G_ – jelöli, hogy </a:t>
            </a:r>
            <a:r>
              <a:rPr lang="hu-HU" sz="2900" b="1" dirty="0"/>
              <a:t>grafikáról</a:t>
            </a:r>
            <a:r>
              <a:rPr lang="hu-HU" sz="2900" dirty="0"/>
              <a:t> van szó</a:t>
            </a:r>
          </a:p>
          <a:p>
            <a:pPr lvl="1"/>
            <a:r>
              <a:rPr lang="hu-HU" sz="2900" dirty="0"/>
              <a:t>V_ – </a:t>
            </a:r>
            <a:r>
              <a:rPr lang="hu-HU" sz="2900" b="1" dirty="0"/>
              <a:t>video</a:t>
            </a:r>
            <a:r>
              <a:rPr lang="hu-HU" sz="2900" dirty="0"/>
              <a:t> anyag</a:t>
            </a:r>
          </a:p>
          <a:p>
            <a:pPr lvl="1"/>
            <a:r>
              <a:rPr lang="hu-HU" sz="2900" dirty="0"/>
              <a:t>A_ – </a:t>
            </a:r>
            <a:r>
              <a:rPr lang="hu-HU" sz="2900" b="1" dirty="0"/>
              <a:t>hangzó </a:t>
            </a:r>
            <a:r>
              <a:rPr lang="hu-HU" sz="2900" dirty="0"/>
              <a:t>anyag</a:t>
            </a:r>
          </a:p>
          <a:p>
            <a:pPr lvl="1"/>
            <a:r>
              <a:rPr lang="hu-HU" sz="2900" dirty="0"/>
              <a:t>D_ – letölthető </a:t>
            </a:r>
            <a:r>
              <a:rPr lang="hu-HU" sz="2900" b="1" dirty="0"/>
              <a:t>dokumentumok</a:t>
            </a:r>
            <a:r>
              <a:rPr lang="hu-HU" sz="2900" dirty="0"/>
              <a:t> (formátumok: </a:t>
            </a:r>
            <a:r>
              <a:rPr lang="hu-HU" sz="2900" dirty="0" err="1"/>
              <a:t>pdf</a:t>
            </a:r>
            <a:r>
              <a:rPr lang="hu-HU" sz="2900" dirty="0"/>
              <a:t>, </a:t>
            </a:r>
            <a:r>
              <a:rPr lang="hu-HU" sz="2900" dirty="0" err="1"/>
              <a:t>ppt</a:t>
            </a:r>
            <a:r>
              <a:rPr lang="hu-HU" sz="2900" dirty="0"/>
              <a:t>, </a:t>
            </a:r>
            <a:r>
              <a:rPr lang="hu-HU" sz="2900" dirty="0" err="1"/>
              <a:t>doc</a:t>
            </a:r>
            <a:r>
              <a:rPr lang="hu-HU" sz="2900" dirty="0"/>
              <a:t>, </a:t>
            </a:r>
            <a:r>
              <a:rPr lang="hu-HU" sz="2900" dirty="0" err="1"/>
              <a:t>xls</a:t>
            </a:r>
            <a:r>
              <a:rPr lang="hu-HU" sz="2900" dirty="0"/>
              <a:t>, ...)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hu-HU" sz="2000" dirty="0"/>
              <a:t>formátumok</a:t>
            </a:r>
          </a:p>
          <a:p>
            <a:pPr lvl="1"/>
            <a:r>
              <a:rPr lang="hu-HU" sz="2000" dirty="0"/>
              <a:t>grafika</a:t>
            </a:r>
          </a:p>
          <a:p>
            <a:pPr lvl="2"/>
            <a:r>
              <a:rPr lang="hu-HU" sz="2000" dirty="0" err="1"/>
              <a:t>png</a:t>
            </a:r>
            <a:r>
              <a:rPr lang="hu-HU" sz="2000" dirty="0"/>
              <a:t>, </a:t>
            </a:r>
            <a:r>
              <a:rPr lang="hu-HU" sz="2000" dirty="0" err="1"/>
              <a:t>jgp</a:t>
            </a:r>
            <a:r>
              <a:rPr lang="hu-HU" sz="2000" dirty="0"/>
              <a:t>, </a:t>
            </a:r>
            <a:r>
              <a:rPr lang="hu-HU" sz="2000" dirty="0" err="1"/>
              <a:t>svg</a:t>
            </a:r>
            <a:endParaRPr lang="hu-HU" sz="2000" dirty="0"/>
          </a:p>
          <a:p>
            <a:pPr lvl="2"/>
            <a:r>
              <a:rPr lang="hu-HU" sz="2000" dirty="0"/>
              <a:t>lehetőség szerint a bitkép média esetén a felbontás legalább 600x600 </a:t>
            </a:r>
            <a:r>
              <a:rPr lang="hu-HU" sz="2000" dirty="0" smtClean="0"/>
              <a:t>pixel</a:t>
            </a:r>
            <a:endParaRPr lang="hu-HU" sz="2000" dirty="0"/>
          </a:p>
          <a:p>
            <a:pPr lvl="1"/>
            <a:r>
              <a:rPr lang="hu-HU" sz="2000" dirty="0"/>
              <a:t>video</a:t>
            </a:r>
          </a:p>
          <a:p>
            <a:pPr lvl="2"/>
            <a:r>
              <a:rPr lang="hu-HU" sz="2000" dirty="0" err="1"/>
              <a:t>avi</a:t>
            </a:r>
            <a:r>
              <a:rPr lang="hu-HU" sz="2000" dirty="0"/>
              <a:t>, mp4 – videó kódolásra egyenlőre nincs megkötés</a:t>
            </a:r>
          </a:p>
          <a:p>
            <a:pPr lvl="1"/>
            <a:r>
              <a:rPr lang="hu-HU" sz="2000" dirty="0" err="1"/>
              <a:t>audio</a:t>
            </a:r>
            <a:endParaRPr lang="hu-HU" sz="2000" dirty="0"/>
          </a:p>
          <a:p>
            <a:pPr lvl="2"/>
            <a:r>
              <a:rPr lang="hu-HU" sz="2000" dirty="0"/>
              <a:t>mp3, </a:t>
            </a:r>
            <a:r>
              <a:rPr lang="hu-HU" sz="2000" dirty="0" err="1"/>
              <a:t>wav</a:t>
            </a:r>
            <a:endParaRPr lang="hu-HU" sz="2000" dirty="0"/>
          </a:p>
          <a:p>
            <a:pPr lvl="1"/>
            <a:r>
              <a:rPr lang="hu-HU" sz="2000" dirty="0"/>
              <a:t>letölthető dokumentumok</a:t>
            </a:r>
          </a:p>
          <a:p>
            <a:pPr lvl="2"/>
            <a:r>
              <a:rPr lang="hu-HU" sz="2000" dirty="0" err="1"/>
              <a:t>pdf</a:t>
            </a:r>
            <a:r>
              <a:rPr lang="hu-HU" sz="2000" dirty="0"/>
              <a:t>, </a:t>
            </a:r>
            <a:r>
              <a:rPr lang="hu-HU" sz="2000" dirty="0" err="1"/>
              <a:t>ppt</a:t>
            </a:r>
            <a:r>
              <a:rPr lang="hu-HU" sz="2000" dirty="0"/>
              <a:t>, </a:t>
            </a:r>
            <a:r>
              <a:rPr lang="hu-HU" sz="2000" dirty="0" err="1"/>
              <a:t>doc</a:t>
            </a:r>
            <a:r>
              <a:rPr lang="hu-HU" sz="2000" dirty="0"/>
              <a:t>, </a:t>
            </a:r>
            <a:r>
              <a:rPr lang="hu-HU" sz="2000" dirty="0" err="1"/>
              <a:t>xls</a:t>
            </a:r>
            <a:r>
              <a:rPr lang="hu-HU" sz="2000" dirty="0"/>
              <a:t>, ...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Az </a:t>
            </a:r>
            <a:r>
              <a:rPr lang="hu-HU" dirty="0" err="1" smtClean="0">
                <a:solidFill>
                  <a:srgbClr val="002060"/>
                </a:solidFill>
              </a:rPr>
              <a:t>e-learning</a:t>
            </a:r>
            <a:r>
              <a:rPr lang="hu-HU" dirty="0" smtClean="0">
                <a:solidFill>
                  <a:srgbClr val="002060"/>
                </a:solidFill>
              </a:rPr>
              <a:t> tananyag e</a:t>
            </a:r>
            <a:r>
              <a:rPr lang="hu-HU" b="1" dirty="0" smtClean="0">
                <a:solidFill>
                  <a:srgbClr val="002060"/>
                </a:solidFill>
              </a:rPr>
              <a:t>lőnye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400" b="1" dirty="0" smtClean="0"/>
          </a:p>
          <a:p>
            <a:r>
              <a:rPr lang="hu-HU" sz="2400" b="1" dirty="0" smtClean="0"/>
              <a:t>Bárki</a:t>
            </a:r>
            <a:r>
              <a:rPr lang="hu-HU" sz="2400" dirty="0" smtClean="0"/>
              <a:t> számára elérhető (LLL)</a:t>
            </a:r>
          </a:p>
          <a:p>
            <a:r>
              <a:rPr lang="hu-HU" sz="2400" b="1" dirty="0" smtClean="0"/>
              <a:t>Tér- és időkotlátoktól </a:t>
            </a:r>
            <a:r>
              <a:rPr lang="hu-HU" sz="2400" dirty="0" smtClean="0"/>
              <a:t>független</a:t>
            </a:r>
          </a:p>
          <a:p>
            <a:r>
              <a:rPr lang="hu-HU" sz="2400" dirty="0" smtClean="0"/>
              <a:t>Tartalmilag bármikor „könnyen” bővíthető, illetve </a:t>
            </a:r>
            <a:r>
              <a:rPr lang="hu-HU" sz="2400" b="1" dirty="0" smtClean="0"/>
              <a:t>módosítható</a:t>
            </a:r>
            <a:r>
              <a:rPr lang="hu-HU" sz="2400" dirty="0" smtClean="0"/>
              <a:t> </a:t>
            </a:r>
          </a:p>
          <a:p>
            <a:r>
              <a:rPr lang="hu-HU" sz="2400" dirty="0" smtClean="0"/>
              <a:t>Minél több a </a:t>
            </a:r>
            <a:r>
              <a:rPr lang="hu-HU" sz="2400" b="1" dirty="0" smtClean="0"/>
              <a:t>segédanyag</a:t>
            </a:r>
            <a:r>
              <a:rPr lang="hu-HU" sz="2400" dirty="0" smtClean="0"/>
              <a:t>, annál </a:t>
            </a:r>
            <a:r>
              <a:rPr lang="hu-HU" sz="2400" b="1" dirty="0" smtClean="0"/>
              <a:t>gyakorlatiasabb</a:t>
            </a:r>
            <a:r>
              <a:rPr lang="hu-HU" sz="2400" dirty="0" smtClean="0"/>
              <a:t> ismereteket ajánl (képek, videók, animációk, játékok, stb.)</a:t>
            </a:r>
          </a:p>
          <a:p>
            <a:r>
              <a:rPr lang="hu-HU" sz="2400" dirty="0" smtClean="0"/>
              <a:t>Biztosított a </a:t>
            </a:r>
            <a:r>
              <a:rPr lang="hu-HU" sz="2400" b="1" dirty="0" err="1" smtClean="0"/>
              <a:t>tutor-tanuló</a:t>
            </a:r>
            <a:r>
              <a:rPr lang="hu-HU" sz="2400" dirty="0" smtClean="0"/>
              <a:t> kommunikáció</a:t>
            </a:r>
          </a:p>
          <a:p>
            <a:endParaRPr lang="hu-H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Fogalomtár, jegyzet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 smtClean="0"/>
              <a:t>A </a:t>
            </a:r>
            <a:r>
              <a:rPr lang="hu-HU" sz="2600" dirty="0"/>
              <a:t>szövegben kék színnel [001] kiemeljük és sorszámmal hivatkozunk a tervezett szószedet elemekre. </a:t>
            </a:r>
          </a:p>
          <a:p>
            <a:pPr lvl="0"/>
            <a:r>
              <a:rPr lang="hu-HU" sz="2600" dirty="0"/>
              <a:t>A szószedet elemeit táblázatban adjuk meg</a:t>
            </a:r>
          </a:p>
          <a:p>
            <a:pPr lvl="1"/>
            <a:r>
              <a:rPr lang="hu-HU" sz="2600" dirty="0"/>
              <a:t>kód – F, J</a:t>
            </a:r>
          </a:p>
          <a:p>
            <a:pPr lvl="1"/>
            <a:r>
              <a:rPr lang="hu-HU" sz="2600" dirty="0"/>
              <a:t>sorszám</a:t>
            </a:r>
          </a:p>
          <a:p>
            <a:pPr lvl="1"/>
            <a:r>
              <a:rPr lang="hu-HU" sz="2600" dirty="0"/>
              <a:t>fogalom</a:t>
            </a:r>
          </a:p>
          <a:p>
            <a:pPr lvl="1"/>
            <a:r>
              <a:rPr lang="hu-HU" sz="2600" dirty="0"/>
              <a:t>magyarázat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Ellenőrzés (</a:t>
            </a:r>
            <a:r>
              <a:rPr lang="hu-HU" dirty="0" err="1" smtClean="0"/>
              <a:t>eAdaptivity</a:t>
            </a:r>
            <a:r>
              <a:rPr lang="hu-HU" dirty="0" smtClean="0"/>
              <a:t>) </a:t>
            </a:r>
            <a:r>
              <a:rPr lang="hu-HU" dirty="0" err="1" smtClean="0"/>
              <a:t>aLearning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dirty="0"/>
              <a:t>Feladattípusok</a:t>
            </a:r>
          </a:p>
          <a:p>
            <a:pPr lvl="0">
              <a:buNone/>
            </a:pPr>
            <a:r>
              <a:rPr lang="hu-HU" dirty="0" smtClean="0"/>
              <a:t>	Feleletválasztós</a:t>
            </a:r>
            <a:endParaRPr lang="hu-HU" dirty="0"/>
          </a:p>
          <a:p>
            <a:pPr lvl="1">
              <a:buNone/>
            </a:pPr>
            <a:r>
              <a:rPr lang="hu-HU" dirty="0"/>
              <a:t>egy helyes válasz</a:t>
            </a:r>
          </a:p>
          <a:p>
            <a:pPr lvl="1">
              <a:buNone/>
            </a:pPr>
            <a:r>
              <a:rPr lang="hu-HU" dirty="0"/>
              <a:t>több helyes válasz</a:t>
            </a:r>
          </a:p>
          <a:p>
            <a:pPr lvl="0">
              <a:buNone/>
            </a:pPr>
            <a:r>
              <a:rPr lang="hu-HU" dirty="0" smtClean="0"/>
              <a:t>	Párosító</a:t>
            </a:r>
            <a:endParaRPr lang="hu-HU" dirty="0"/>
          </a:p>
          <a:p>
            <a:pPr lvl="0">
              <a:buNone/>
            </a:pPr>
            <a:r>
              <a:rPr lang="hu-HU" dirty="0" smtClean="0"/>
              <a:t>	Behelyettesítő </a:t>
            </a:r>
            <a:r>
              <a:rPr lang="hu-HU" dirty="0"/>
              <a:t>– szöveg kiegészítés zárt elemkészlettel</a:t>
            </a:r>
          </a:p>
          <a:p>
            <a:pPr>
              <a:buNone/>
            </a:pPr>
            <a:r>
              <a:rPr lang="hu-HU" b="1" dirty="0"/>
              <a:t>Feleletválasztó típus elemei</a:t>
            </a:r>
          </a:p>
          <a:p>
            <a:pPr lvl="0">
              <a:buNone/>
            </a:pPr>
            <a:r>
              <a:rPr lang="hu-HU" dirty="0" smtClean="0"/>
              <a:t>	Kérdés</a:t>
            </a:r>
            <a:endParaRPr lang="hu-HU" dirty="0"/>
          </a:p>
          <a:p>
            <a:pPr lvl="0">
              <a:buNone/>
            </a:pPr>
            <a:r>
              <a:rPr lang="hu-HU" dirty="0" smtClean="0"/>
              <a:t>	Hibás </a:t>
            </a:r>
            <a:r>
              <a:rPr lang="hu-HU" dirty="0"/>
              <a:t>válaszok (egy vagy több elem)</a:t>
            </a:r>
          </a:p>
          <a:p>
            <a:pPr lvl="0">
              <a:buNone/>
            </a:pPr>
            <a:r>
              <a:rPr lang="hu-HU" dirty="0" smtClean="0"/>
              <a:t>	Helyes </a:t>
            </a:r>
            <a:r>
              <a:rPr lang="hu-HU" dirty="0"/>
              <a:t>válasz (egy vagy több elem)</a:t>
            </a:r>
          </a:p>
          <a:p>
            <a:pPr>
              <a:buNone/>
            </a:pPr>
            <a:r>
              <a:rPr lang="hu-HU" b="1" dirty="0"/>
              <a:t>Párosító típus elemei</a:t>
            </a:r>
          </a:p>
          <a:p>
            <a:pPr lvl="0">
              <a:buNone/>
            </a:pPr>
            <a:r>
              <a:rPr lang="hu-HU" dirty="0" smtClean="0"/>
              <a:t>	Kérdés</a:t>
            </a:r>
            <a:endParaRPr lang="hu-HU" dirty="0"/>
          </a:p>
          <a:p>
            <a:pPr lvl="0">
              <a:buNone/>
            </a:pPr>
            <a:r>
              <a:rPr lang="hu-HU" dirty="0" smtClean="0"/>
              <a:t>	Válasz </a:t>
            </a:r>
            <a:r>
              <a:rPr lang="hu-HU" dirty="0"/>
              <a:t>párok</a:t>
            </a:r>
          </a:p>
          <a:p>
            <a:pPr>
              <a:buNone/>
            </a:pPr>
            <a:r>
              <a:rPr lang="hu-HU" b="1" dirty="0"/>
              <a:t>Behelyettesítő típus elemei</a:t>
            </a:r>
          </a:p>
          <a:p>
            <a:pPr lvl="0">
              <a:buNone/>
            </a:pPr>
            <a:r>
              <a:rPr lang="hu-HU" dirty="0" smtClean="0"/>
              <a:t>	Kérdés/utasítás</a:t>
            </a:r>
            <a:endParaRPr lang="hu-HU" dirty="0"/>
          </a:p>
          <a:p>
            <a:pPr lvl="0">
              <a:buNone/>
            </a:pPr>
            <a:r>
              <a:rPr lang="hu-HU" dirty="0" smtClean="0"/>
              <a:t>	Bázis </a:t>
            </a:r>
            <a:r>
              <a:rPr lang="hu-HU" dirty="0"/>
              <a:t>szöveg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sz="2400" dirty="0" smtClean="0"/>
          </a:p>
          <a:p>
            <a:pPr algn="ctr"/>
            <a:r>
              <a:rPr lang="hu-HU" sz="2400" dirty="0" smtClean="0">
                <a:hlinkClick r:id="rId2"/>
              </a:rPr>
              <a:t>http://elearning.tehetseg.hu/g30/?proc=textviewer&amp;modul=2&amp;page=0&amp;level=1</a:t>
            </a:r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r>
              <a:rPr lang="hu-HU" sz="1800" dirty="0" smtClean="0"/>
              <a:t>K. Nagy Emese</a:t>
            </a:r>
          </a:p>
          <a:p>
            <a:pPr algn="ctr"/>
            <a:r>
              <a:rPr lang="hu-HU" sz="1800" dirty="0" err="1" smtClean="0">
                <a:hlinkClick r:id="rId3"/>
              </a:rPr>
              <a:t>k.nagy.emese</a:t>
            </a:r>
            <a:r>
              <a:rPr lang="hu-HU" sz="1800" dirty="0" smtClean="0">
                <a:hlinkClick r:id="rId3"/>
              </a:rPr>
              <a:t>@</a:t>
            </a:r>
            <a:r>
              <a:rPr lang="hu-HU" sz="1800" dirty="0" err="1" smtClean="0">
                <a:hlinkClick r:id="rId3"/>
              </a:rPr>
              <a:t>t-online.hu</a:t>
            </a:r>
            <a:endParaRPr lang="hu-HU" sz="1800" dirty="0" smtClean="0"/>
          </a:p>
          <a:p>
            <a:pPr algn="ctr"/>
            <a:endParaRPr lang="hu-HU" sz="2400" dirty="0" smtClean="0"/>
          </a:p>
          <a:p>
            <a:pPr algn="ctr"/>
            <a:endParaRPr lang="hu-HU" sz="2400" dirty="0"/>
          </a:p>
          <a:p>
            <a:endParaRPr lang="hu-HU" sz="24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935135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Az e-ismeretanyagról / tananyagról általában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800" dirty="0" smtClean="0"/>
          </a:p>
          <a:p>
            <a:r>
              <a:rPr lang="hu-HU" sz="2400" dirty="0" smtClean="0"/>
              <a:t>Cél a feltöltött  on-line anyag </a:t>
            </a:r>
            <a:r>
              <a:rPr lang="hu-HU" sz="2400" b="1" dirty="0" smtClean="0"/>
              <a:t>tartalmának megismerése, feldolgozása</a:t>
            </a:r>
            <a:r>
              <a:rPr lang="hu-HU" sz="2400" dirty="0" smtClean="0"/>
              <a:t>.</a:t>
            </a:r>
          </a:p>
          <a:p>
            <a:pPr>
              <a:buNone/>
            </a:pPr>
            <a:endParaRPr lang="hu-HU" sz="2400" dirty="0" smtClean="0"/>
          </a:p>
          <a:p>
            <a:r>
              <a:rPr lang="hu-HU" sz="2400" dirty="0" smtClean="0"/>
              <a:t>Az e-book/tananyag jellemzője a </a:t>
            </a:r>
            <a:r>
              <a:rPr lang="hu-HU" sz="2400" u="sng" dirty="0" smtClean="0"/>
              <a:t>megtervezett</a:t>
            </a:r>
            <a:r>
              <a:rPr lang="hu-HU" sz="2400" dirty="0" smtClean="0"/>
              <a:t> </a:t>
            </a:r>
            <a:r>
              <a:rPr lang="hu-HU" sz="2400" b="1" dirty="0" smtClean="0"/>
              <a:t>gondolkodási és cselekvési műveletek komplex rendszere</a:t>
            </a:r>
            <a:r>
              <a:rPr lang="hu-HU" sz="2400" dirty="0" smtClean="0"/>
              <a:t>. </a:t>
            </a:r>
            <a:endParaRPr lang="hu-H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rgbClr val="002060"/>
                </a:solidFill>
              </a:rPr>
              <a:t>A tananyag didaktikai tagozódása</a:t>
            </a:r>
            <a:endParaRPr lang="hu-HU" sz="3600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800" dirty="0" smtClean="0"/>
          </a:p>
          <a:p>
            <a:endParaRPr lang="hu-HU" sz="2800" dirty="0" smtClean="0"/>
          </a:p>
          <a:p>
            <a:r>
              <a:rPr lang="hu-HU" sz="2400" dirty="0" smtClean="0"/>
              <a:t>Bevezetés</a:t>
            </a:r>
          </a:p>
          <a:p>
            <a:r>
              <a:rPr lang="hu-HU" sz="2400" dirty="0" smtClean="0"/>
              <a:t>Leckék, foglalkozások</a:t>
            </a:r>
          </a:p>
          <a:p>
            <a:r>
              <a:rPr lang="hu-HU" sz="2400" dirty="0" smtClean="0"/>
              <a:t>Tesztek</a:t>
            </a:r>
          </a:p>
          <a:p>
            <a:r>
              <a:rPr lang="hu-HU" sz="2400" dirty="0" smtClean="0"/>
              <a:t>Kiegészítések</a:t>
            </a:r>
          </a:p>
          <a:p>
            <a:r>
              <a:rPr lang="hu-HU" sz="2400" dirty="0" smtClean="0"/>
              <a:t>Összefoglalás</a:t>
            </a:r>
            <a:endParaRPr lang="hu-H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rgbClr val="002060"/>
                </a:solidFill>
              </a:rPr>
              <a:t>A tananyag didaktikai tagozódása</a:t>
            </a:r>
            <a:endParaRPr lang="hu-HU" sz="3600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800" dirty="0" smtClean="0"/>
          </a:p>
          <a:p>
            <a:endParaRPr lang="hu-HU" sz="2800" dirty="0" smtClean="0"/>
          </a:p>
          <a:p>
            <a:r>
              <a:rPr lang="hu-HU" sz="2400" dirty="0" smtClean="0"/>
              <a:t>Bevezetés</a:t>
            </a:r>
          </a:p>
          <a:p>
            <a:r>
              <a:rPr lang="hu-HU" sz="2400" u="sng" dirty="0" smtClean="0"/>
              <a:t>Leckék, foglalkozások</a:t>
            </a:r>
          </a:p>
          <a:p>
            <a:r>
              <a:rPr lang="hu-HU" sz="2400" dirty="0" smtClean="0"/>
              <a:t>Tesztek</a:t>
            </a:r>
          </a:p>
          <a:p>
            <a:r>
              <a:rPr lang="hu-HU" sz="2400" dirty="0" smtClean="0"/>
              <a:t>Kiegészítések</a:t>
            </a:r>
          </a:p>
          <a:p>
            <a:r>
              <a:rPr lang="hu-HU" sz="2400" dirty="0" smtClean="0"/>
              <a:t>Összefoglalás</a:t>
            </a:r>
            <a:endParaRPr lang="hu-H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</a:rPr>
              <a:t>Leckék</a:t>
            </a:r>
            <a:endParaRPr lang="hu-HU" sz="4000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2944" y="1600200"/>
            <a:ext cx="2988046" cy="4525963"/>
          </a:xfrm>
        </p:spPr>
        <p:txBody>
          <a:bodyPr>
            <a:noAutofit/>
          </a:bodyPr>
          <a:lstStyle/>
          <a:p>
            <a:r>
              <a:rPr lang="hu-HU" sz="1400" b="1" dirty="0" smtClean="0"/>
              <a:t>Célkitűzés</a:t>
            </a:r>
          </a:p>
          <a:p>
            <a:r>
              <a:rPr lang="hu-HU" sz="1400" b="1" dirty="0" smtClean="0"/>
              <a:t>Tartalom</a:t>
            </a:r>
          </a:p>
          <a:p>
            <a:r>
              <a:rPr lang="hu-HU" sz="1400" b="1" dirty="0" smtClean="0"/>
              <a:t>A tartalom kifejtése</a:t>
            </a:r>
          </a:p>
          <a:p>
            <a:pPr>
              <a:buNone/>
            </a:pPr>
            <a:r>
              <a:rPr lang="hu-HU" sz="1400" dirty="0" smtClean="0"/>
              <a:t>		Leírások</a:t>
            </a:r>
          </a:p>
          <a:p>
            <a:pPr>
              <a:buNone/>
            </a:pPr>
            <a:r>
              <a:rPr lang="hu-HU" sz="1400" dirty="0" smtClean="0"/>
              <a:t>		Definíció</a:t>
            </a:r>
          </a:p>
          <a:p>
            <a:pPr>
              <a:buNone/>
            </a:pPr>
            <a:r>
              <a:rPr lang="hu-HU" sz="1400" dirty="0" smtClean="0"/>
              <a:t>		Kérdések</a:t>
            </a:r>
          </a:p>
          <a:p>
            <a:pPr>
              <a:buNone/>
            </a:pPr>
            <a:r>
              <a:rPr lang="hu-HU" sz="1400" dirty="0" smtClean="0"/>
              <a:t>		Feladat</a:t>
            </a:r>
          </a:p>
          <a:p>
            <a:pPr>
              <a:buNone/>
            </a:pPr>
            <a:r>
              <a:rPr lang="hu-HU" sz="1400" dirty="0" smtClean="0"/>
              <a:t>		Hivatkozás</a:t>
            </a:r>
          </a:p>
          <a:p>
            <a:pPr>
              <a:buNone/>
            </a:pPr>
            <a:r>
              <a:rPr lang="hu-HU" sz="1400" dirty="0" smtClean="0"/>
              <a:t>		Példa</a:t>
            </a:r>
          </a:p>
          <a:p>
            <a:pPr>
              <a:buNone/>
            </a:pPr>
            <a:r>
              <a:rPr lang="hu-HU" sz="1400" dirty="0" smtClean="0"/>
              <a:t>		Kiemelés</a:t>
            </a:r>
          </a:p>
          <a:p>
            <a:pPr>
              <a:buNone/>
            </a:pPr>
            <a:r>
              <a:rPr lang="hu-HU" sz="1400" dirty="0" smtClean="0"/>
              <a:t>		Megoldás</a:t>
            </a:r>
          </a:p>
          <a:p>
            <a:r>
              <a:rPr lang="hu-HU" sz="1400" b="1" dirty="0" smtClean="0"/>
              <a:t>Összefoglalás</a:t>
            </a:r>
          </a:p>
          <a:p>
            <a:r>
              <a:rPr lang="hu-HU" sz="1400" b="1" dirty="0" smtClean="0"/>
              <a:t>Önellenőrző</a:t>
            </a:r>
          </a:p>
          <a:p>
            <a:r>
              <a:rPr lang="hu-HU" sz="1400" b="1" dirty="0" smtClean="0"/>
              <a:t>Tesztek</a:t>
            </a:r>
          </a:p>
          <a:p>
            <a:r>
              <a:rPr lang="hu-HU" sz="1400" b="1" dirty="0" smtClean="0"/>
              <a:t>Irodalomjegyzék</a:t>
            </a:r>
          </a:p>
          <a:p>
            <a:r>
              <a:rPr lang="hu-HU" sz="1400" b="1" dirty="0" smtClean="0"/>
              <a:t>Kulcsfogalmak</a:t>
            </a:r>
          </a:p>
          <a:p>
            <a:pPr>
              <a:buNone/>
            </a:pPr>
            <a:r>
              <a:rPr lang="hu-HU" sz="1400" b="1" dirty="0" smtClean="0"/>
              <a:t>(Próbavizsga; Záróvizsga)</a:t>
            </a:r>
            <a:endParaRPr lang="hu-HU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sz="3100" b="1" dirty="0">
                <a:solidFill>
                  <a:srgbClr val="002060"/>
                </a:solidFill>
              </a:rPr>
              <a:t>A kétszeresen kivételes tanulók tehetséggondozása</a:t>
            </a:r>
            <a:r>
              <a:rPr lang="hu-HU" sz="3100" dirty="0">
                <a:solidFill>
                  <a:srgbClr val="002060"/>
                </a:solidFill>
              </a:rPr>
              <a:t/>
            </a:r>
            <a:br>
              <a:rPr lang="hu-HU" sz="3100" dirty="0">
                <a:solidFill>
                  <a:srgbClr val="002060"/>
                </a:solidFill>
              </a:rPr>
            </a:br>
            <a:r>
              <a:rPr lang="hu-HU" sz="2200" dirty="0">
                <a:solidFill>
                  <a:srgbClr val="002060"/>
                </a:solidFill>
              </a:rPr>
              <a:t>Harmatiné Olajos Tímea – Pataky Nóra – K. Nagy Emese</a:t>
            </a:r>
            <a:r>
              <a:rPr lang="hu-HU" dirty="0"/>
              <a:t/>
            </a:r>
            <a:br>
              <a:rPr lang="hu-HU" dirty="0"/>
            </a:b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sz="2800" dirty="0"/>
              <a:t>I. Kétszeresen kivételes tanulók (</a:t>
            </a:r>
            <a:r>
              <a:rPr lang="hu-HU" sz="2400" dirty="0"/>
              <a:t>Harmatiné Olajos Tímea) </a:t>
            </a:r>
          </a:p>
          <a:p>
            <a:pPr>
              <a:buNone/>
            </a:pPr>
            <a:r>
              <a:rPr lang="hu-HU" sz="2800" dirty="0"/>
              <a:t> </a:t>
            </a:r>
            <a:endParaRPr lang="hu-HU" sz="2800" dirty="0" smtClean="0"/>
          </a:p>
          <a:p>
            <a:pPr>
              <a:buNone/>
            </a:pPr>
            <a:r>
              <a:rPr lang="hu-HU" sz="2800" cap="all" dirty="0" smtClean="0"/>
              <a:t>II</a:t>
            </a:r>
            <a:r>
              <a:rPr lang="hu-HU" sz="2800" cap="all" dirty="0"/>
              <a:t>. </a:t>
            </a:r>
            <a:r>
              <a:rPr lang="hu-HU" sz="2800" dirty="0"/>
              <a:t>Az iskolában megjelenő magatartási zavarok (</a:t>
            </a:r>
            <a:r>
              <a:rPr lang="hu-HU" sz="2400" dirty="0"/>
              <a:t>Pataky Nóra</a:t>
            </a:r>
            <a:r>
              <a:rPr lang="hu-HU" sz="2400" dirty="0" smtClean="0"/>
              <a:t>)</a:t>
            </a:r>
          </a:p>
          <a:p>
            <a:pPr>
              <a:buNone/>
            </a:pPr>
            <a:r>
              <a:rPr lang="hu-HU" sz="2800" dirty="0"/>
              <a:t> </a:t>
            </a:r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III</a:t>
            </a:r>
            <a:r>
              <a:rPr lang="hu-HU" sz="2800" dirty="0"/>
              <a:t>. A heterogén tanulói csoportok kezelése (</a:t>
            </a:r>
            <a:r>
              <a:rPr lang="hu-HU" sz="2200" dirty="0"/>
              <a:t>K. Nagy Emese</a:t>
            </a:r>
            <a:r>
              <a:rPr lang="hu-HU" sz="2800" dirty="0" smtClean="0"/>
              <a:t>)</a:t>
            </a:r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Felhasznált irodalom</a:t>
            </a:r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Fogalomtár</a:t>
            </a:r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Média</a:t>
            </a:r>
          </a:p>
          <a:p>
            <a:pPr>
              <a:buNone/>
            </a:pPr>
            <a:endParaRPr lang="hu-HU" sz="2800" dirty="0"/>
          </a:p>
          <a:p>
            <a:pPr>
              <a:buNone/>
            </a:pPr>
            <a:r>
              <a:rPr lang="hu-HU" sz="2800" dirty="0" smtClean="0"/>
              <a:t>Záró gondolatok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Az e-könyv/ismeretanyag felépítése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sz="1800" b="1" dirty="0"/>
              <a:t>I. Kétszeresen kivételes tanulók (Harmatiné Olajos Tímea) </a:t>
            </a:r>
            <a:endParaRPr lang="hu-HU" sz="1800" dirty="0"/>
          </a:p>
          <a:p>
            <a:pPr>
              <a:buNone/>
            </a:pPr>
            <a:r>
              <a:rPr lang="hu-HU" sz="1800" dirty="0"/>
              <a:t>Kétszeresen kivételes tanulók: amikor a tehetség és a deficit találkozik</a:t>
            </a:r>
          </a:p>
          <a:p>
            <a:pPr>
              <a:buNone/>
            </a:pPr>
            <a:r>
              <a:rPr lang="hu-HU" sz="1800" dirty="0" err="1"/>
              <a:t>Asperger</a:t>
            </a:r>
            <a:r>
              <a:rPr lang="hu-HU" sz="1800" dirty="0"/>
              <a:t> szindróma és tehetség</a:t>
            </a:r>
          </a:p>
          <a:p>
            <a:pPr>
              <a:buNone/>
            </a:pPr>
            <a:r>
              <a:rPr lang="hu-HU" sz="1800" dirty="0"/>
              <a:t>ADHD szindróma és tehetség</a:t>
            </a:r>
          </a:p>
          <a:p>
            <a:pPr>
              <a:buNone/>
            </a:pPr>
            <a:r>
              <a:rPr lang="hu-HU" sz="1800" dirty="0"/>
              <a:t>Tanulási zavar és tehetség</a:t>
            </a:r>
          </a:p>
          <a:p>
            <a:pPr>
              <a:buNone/>
            </a:pPr>
            <a:r>
              <a:rPr lang="hu-HU" sz="1800" b="1" dirty="0"/>
              <a:t> </a:t>
            </a:r>
            <a:endParaRPr lang="hu-HU" sz="1800" dirty="0"/>
          </a:p>
          <a:p>
            <a:pPr>
              <a:buNone/>
            </a:pPr>
            <a:r>
              <a:rPr lang="hu-HU" sz="1800" b="1" cap="all" dirty="0"/>
              <a:t>II. </a:t>
            </a:r>
            <a:r>
              <a:rPr lang="hu-HU" sz="1800" b="1" dirty="0"/>
              <a:t>Az iskolában megjelenő magatartási zavarok (Pataky Nóra)</a:t>
            </a:r>
            <a:endParaRPr lang="hu-HU" sz="1800" dirty="0"/>
          </a:p>
          <a:p>
            <a:pPr>
              <a:buNone/>
            </a:pPr>
            <a:r>
              <a:rPr lang="hu-HU" sz="1800" dirty="0"/>
              <a:t>A magatartási zavar meghatározása</a:t>
            </a:r>
          </a:p>
          <a:p>
            <a:pPr>
              <a:buNone/>
            </a:pPr>
            <a:r>
              <a:rPr lang="hu-HU" sz="1800" dirty="0" err="1"/>
              <a:t>Fejlődéslélektani</a:t>
            </a:r>
            <a:r>
              <a:rPr lang="hu-HU" sz="1800" dirty="0"/>
              <a:t> folyamatok és magatartásproblémák</a:t>
            </a:r>
          </a:p>
          <a:p>
            <a:pPr>
              <a:buNone/>
            </a:pPr>
            <a:r>
              <a:rPr lang="hu-HU" sz="1800" dirty="0"/>
              <a:t>A magatartásproblémák/zavarok okai</a:t>
            </a:r>
          </a:p>
          <a:p>
            <a:pPr>
              <a:buNone/>
            </a:pPr>
            <a:r>
              <a:rPr lang="hu-HU" sz="1800" dirty="0"/>
              <a:t>Az agresszió magatartásproblémás gyerekeknél</a:t>
            </a:r>
          </a:p>
          <a:p>
            <a:pPr>
              <a:buNone/>
            </a:pPr>
            <a:r>
              <a:rPr lang="hu-HU" sz="1800" dirty="0"/>
              <a:t>Az iskolai közegben azonosítható magatartásprobléma típusok</a:t>
            </a:r>
          </a:p>
          <a:p>
            <a:pPr>
              <a:buNone/>
            </a:pPr>
            <a:r>
              <a:rPr lang="hu-HU" dirty="0"/>
              <a:t> 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143000"/>
            <a:ext cx="8229600" cy="1143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829994"/>
            <a:ext cx="8229600" cy="5832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sz="3100" b="1" dirty="0"/>
              <a:t>III. A heterogén tanulói csoportok kezelése (K. Nagy Emese)</a:t>
            </a:r>
            <a:endParaRPr lang="hu-HU" sz="3100" dirty="0"/>
          </a:p>
          <a:p>
            <a:pPr>
              <a:buNone/>
            </a:pPr>
            <a:r>
              <a:rPr lang="hu-HU" b="1" dirty="0" smtClean="0"/>
              <a:t>	</a:t>
            </a:r>
          </a:p>
          <a:p>
            <a:pPr>
              <a:buNone/>
            </a:pPr>
            <a:r>
              <a:rPr lang="hu-HU" b="1" dirty="0"/>
              <a:t>	</a:t>
            </a:r>
            <a:r>
              <a:rPr lang="hu-HU" sz="1800" b="1" dirty="0" smtClean="0"/>
              <a:t>Az </a:t>
            </a:r>
            <a:r>
              <a:rPr lang="hu-HU" sz="1800" b="1" dirty="0"/>
              <a:t>ismeretekhez való egyenlő hozzáférés</a:t>
            </a:r>
            <a:endParaRPr lang="hu-HU" sz="1800" dirty="0"/>
          </a:p>
          <a:p>
            <a:pPr>
              <a:buNone/>
            </a:pPr>
            <a:r>
              <a:rPr lang="hu-HU" sz="1800" dirty="0" smtClean="0"/>
              <a:t>		A </a:t>
            </a:r>
            <a:r>
              <a:rPr lang="hu-HU" sz="1800" dirty="0"/>
              <a:t>témához kapcsolódó fogalmak</a:t>
            </a:r>
          </a:p>
          <a:p>
            <a:pPr>
              <a:buNone/>
            </a:pPr>
            <a:r>
              <a:rPr lang="hu-HU" sz="1800" dirty="0" smtClean="0"/>
              <a:t>		A </a:t>
            </a:r>
            <a:r>
              <a:rPr lang="hu-HU" sz="1800" dirty="0"/>
              <a:t>képességek sokfélesége</a:t>
            </a:r>
          </a:p>
          <a:p>
            <a:pPr>
              <a:buNone/>
            </a:pPr>
            <a:r>
              <a:rPr lang="hu-HU" sz="1800" dirty="0" smtClean="0"/>
              <a:t>		A </a:t>
            </a:r>
            <a:r>
              <a:rPr lang="hu-HU" sz="1800" dirty="0"/>
              <a:t>pedagógus szerepe a tanulói heterogenitás kezelésében</a:t>
            </a:r>
          </a:p>
          <a:p>
            <a:pPr>
              <a:buNone/>
            </a:pPr>
            <a:r>
              <a:rPr lang="hu-HU" sz="1800" b="1" dirty="0"/>
              <a:t> </a:t>
            </a:r>
            <a:endParaRPr lang="hu-HU" sz="1800" dirty="0"/>
          </a:p>
          <a:p>
            <a:pPr>
              <a:buNone/>
            </a:pPr>
            <a:r>
              <a:rPr lang="hu-HU" sz="1800" b="1" dirty="0" smtClean="0"/>
              <a:t>	A </a:t>
            </a:r>
            <a:r>
              <a:rPr lang="hu-HU" sz="1800" b="1" dirty="0"/>
              <a:t>Komplex Instrukciós Program bemutatása</a:t>
            </a:r>
            <a:endParaRPr lang="hu-HU" sz="1800" dirty="0"/>
          </a:p>
          <a:p>
            <a:pPr>
              <a:buNone/>
            </a:pPr>
            <a:r>
              <a:rPr lang="hu-HU" sz="1800" b="1" dirty="0"/>
              <a:t> </a:t>
            </a:r>
            <a:endParaRPr lang="hu-HU" sz="1800" dirty="0"/>
          </a:p>
          <a:p>
            <a:pPr>
              <a:buNone/>
            </a:pPr>
            <a:r>
              <a:rPr lang="hu-HU" sz="1800" b="1" dirty="0" smtClean="0"/>
              <a:t>	A </a:t>
            </a:r>
            <a:r>
              <a:rPr lang="hu-HU" sz="1800" b="1" dirty="0"/>
              <a:t>Komplex Instrukciós Program alkalmazásának eredményességét segítő társas interakció és tanulás</a:t>
            </a:r>
            <a:endParaRPr lang="hu-HU" sz="1800" dirty="0"/>
          </a:p>
          <a:p>
            <a:pPr>
              <a:buNone/>
            </a:pPr>
            <a:r>
              <a:rPr lang="hu-HU" sz="1800" dirty="0" smtClean="0"/>
              <a:t>		A </a:t>
            </a:r>
            <a:r>
              <a:rPr lang="hu-HU" sz="1800" dirty="0"/>
              <a:t>tanuló saját viselkedésének a szabályozása, önkontrollja</a:t>
            </a:r>
          </a:p>
          <a:p>
            <a:pPr>
              <a:buNone/>
            </a:pPr>
            <a:r>
              <a:rPr lang="hu-HU" sz="1800" dirty="0" smtClean="0"/>
              <a:t>		A </a:t>
            </a:r>
            <a:r>
              <a:rPr lang="hu-HU" sz="1800" dirty="0"/>
              <a:t>tanulók aktív részvétele az ismeretelsajátítás folyamatában </a:t>
            </a:r>
          </a:p>
          <a:p>
            <a:pPr>
              <a:buNone/>
            </a:pPr>
            <a:r>
              <a:rPr lang="hu-HU" sz="1800" dirty="0" smtClean="0"/>
              <a:t>		A </a:t>
            </a:r>
            <a:r>
              <a:rPr lang="hu-HU" sz="1800" dirty="0"/>
              <a:t>viselkedés tanulása</a:t>
            </a:r>
          </a:p>
          <a:p>
            <a:pPr>
              <a:buNone/>
            </a:pPr>
            <a:r>
              <a:rPr lang="hu-HU" sz="1800" dirty="0" smtClean="0"/>
              <a:t>		Csoportmunka</a:t>
            </a:r>
          </a:p>
          <a:p>
            <a:pPr>
              <a:buNone/>
            </a:pPr>
            <a:endParaRPr lang="hu-HU" sz="1800" dirty="0"/>
          </a:p>
          <a:p>
            <a:pPr>
              <a:buNone/>
            </a:pPr>
            <a:r>
              <a:rPr lang="hu-HU" sz="1800" b="1" dirty="0" smtClean="0"/>
              <a:t>	Az </a:t>
            </a:r>
            <a:r>
              <a:rPr lang="hu-HU" sz="1800" b="1" dirty="0"/>
              <a:t>önálló tanulás feltételei</a:t>
            </a:r>
          </a:p>
          <a:p>
            <a:pPr>
              <a:buNone/>
            </a:pPr>
            <a:r>
              <a:rPr lang="hu-HU" sz="1800" b="1" dirty="0" smtClean="0"/>
              <a:t>	A </a:t>
            </a:r>
            <a:r>
              <a:rPr lang="hu-HU" sz="1800" b="1" dirty="0"/>
              <a:t>Komplex Instrukciós Programot alkalmazó </a:t>
            </a:r>
            <a:r>
              <a:rPr lang="hu-HU" sz="1800" b="1" dirty="0" err="1"/>
              <a:t>hejőkeresztúri</a:t>
            </a:r>
            <a:r>
              <a:rPr lang="hu-HU" sz="1800" b="1" dirty="0"/>
              <a:t> iskola bemutatása</a:t>
            </a:r>
            <a:endParaRPr lang="hu-HU" sz="1800" dirty="0"/>
          </a:p>
          <a:p>
            <a:pPr>
              <a:buNone/>
            </a:pPr>
            <a:r>
              <a:rPr lang="hu-HU" sz="1800" b="1" dirty="0" smtClean="0"/>
              <a:t>	Munka </a:t>
            </a:r>
            <a:r>
              <a:rPr lang="hu-HU" sz="1800" b="1" dirty="0"/>
              <a:t>tudásban heterogén tanulói csoportban</a:t>
            </a:r>
            <a:endParaRPr lang="hu-HU" sz="1800" dirty="0"/>
          </a:p>
          <a:p>
            <a:pPr>
              <a:buNone/>
            </a:pPr>
            <a:r>
              <a:rPr lang="hu-HU" sz="1800" dirty="0" smtClean="0"/>
              <a:t>		A </a:t>
            </a:r>
            <a:r>
              <a:rPr lang="hu-HU" sz="1800" dirty="0"/>
              <a:t>tanulók személyre szabott differenciálásának lehetséges módjai</a:t>
            </a:r>
          </a:p>
          <a:p>
            <a:pPr>
              <a:buNone/>
            </a:pPr>
            <a:r>
              <a:rPr lang="hu-HU" sz="1800" dirty="0" smtClean="0"/>
              <a:t>		A </a:t>
            </a:r>
            <a:r>
              <a:rPr lang="hu-HU" sz="1800" dirty="0"/>
              <a:t>kooperatív munka előnye</a:t>
            </a:r>
          </a:p>
          <a:p>
            <a:pPr>
              <a:buNone/>
            </a:pPr>
            <a:r>
              <a:rPr lang="hu-HU" sz="1800" dirty="0" smtClean="0"/>
              <a:t>		Osztályrangsor</a:t>
            </a:r>
            <a:endParaRPr lang="hu-HU" sz="1800" dirty="0"/>
          </a:p>
          <a:p>
            <a:pPr>
              <a:buNone/>
            </a:pPr>
            <a:r>
              <a:rPr lang="hu-HU" sz="1800" dirty="0" smtClean="0"/>
              <a:t>		A </a:t>
            </a:r>
            <a:r>
              <a:rPr lang="hu-HU" sz="1800" dirty="0"/>
              <a:t>Komplex Instrukciós Program alkalmazásának az indoka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hetseghidak cim + k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Tehetseghidak ESZA sablon .potx</Template>
  <TotalTime>835</TotalTime>
  <Words>545</Words>
  <Application>Microsoft Office PowerPoint</Application>
  <PresentationFormat>Diavetítés a képernyőre (4:3 oldalarány)</PresentationFormat>
  <Paragraphs>193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Calibri</vt:lpstr>
      <vt:lpstr>Verdana</vt:lpstr>
      <vt:lpstr>tehetseghidak cim + kep</vt:lpstr>
      <vt:lpstr>Custom Design</vt:lpstr>
      <vt:lpstr>Elektronikus ismeretanyag e-learning/e-könyv/e-book</vt:lpstr>
      <vt:lpstr>Az e-learning tananyag előnye</vt:lpstr>
      <vt:lpstr>Az e-ismeretanyagról / tananyagról általában</vt:lpstr>
      <vt:lpstr>A tananyag didaktikai tagozódása</vt:lpstr>
      <vt:lpstr>A tananyag didaktikai tagozódása</vt:lpstr>
      <vt:lpstr>Leckék</vt:lpstr>
      <vt:lpstr> A kétszeresen kivételes tanulók tehetséggondozása Harmatiné Olajos Tímea – Pataky Nóra – K. Nagy Emese </vt:lpstr>
      <vt:lpstr>Az e-könyv/ismeretanyag felépítése</vt:lpstr>
      <vt:lpstr>PowerPoint bemutató</vt:lpstr>
      <vt:lpstr>PowerPoint bemutató</vt:lpstr>
      <vt:lpstr>Fogalomtár</vt:lpstr>
      <vt:lpstr>PowerPoint bemutató</vt:lpstr>
      <vt:lpstr>Média elemek (példa)</vt:lpstr>
      <vt:lpstr>Példa:  Modulzáró feladatsor  </vt:lpstr>
      <vt:lpstr>Példa: Állítsa sorrendbe a Komplex Instrukciós Program szerint szervezett tanítási óra tevékenységeit!  </vt:lpstr>
      <vt:lpstr>PowerPoint bemutató</vt:lpstr>
      <vt:lpstr>Háttérben…</vt:lpstr>
      <vt:lpstr>Jelölések a szövegben </vt:lpstr>
      <vt:lpstr>PowerPoint bemutató</vt:lpstr>
      <vt:lpstr>Fogalomtár, jegyzet </vt:lpstr>
      <vt:lpstr>Ellenőrzés (eAdaptivity) aLearning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 Eszter Tillmann</dc:creator>
  <cp:lastModifiedBy>Forró Katalin</cp:lastModifiedBy>
  <cp:revision>96</cp:revision>
  <dcterms:created xsi:type="dcterms:W3CDTF">2012-11-26T09:45:40Z</dcterms:created>
  <dcterms:modified xsi:type="dcterms:W3CDTF">2014-10-11T07:53:02Z</dcterms:modified>
</cp:coreProperties>
</file>