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1"/>
  </p:notesMasterIdLst>
  <p:sldIdLst>
    <p:sldId id="257" r:id="rId3"/>
    <p:sldId id="258" r:id="rId4"/>
    <p:sldId id="259" r:id="rId5"/>
    <p:sldId id="262" r:id="rId6"/>
    <p:sldId id="260" r:id="rId7"/>
    <p:sldId id="261" r:id="rId8"/>
    <p:sldId id="264" r:id="rId9"/>
    <p:sldId id="263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60">
          <p15:clr>
            <a:srgbClr val="A4A3A4"/>
          </p15:clr>
        </p15:guide>
        <p15:guide id="2" pos="42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40B"/>
    <a:srgbClr val="8CB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48" y="630"/>
      </p:cViewPr>
      <p:guideLst>
        <p:guide orient="horz" pos="3860"/>
        <p:guide pos="423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58A0F1-B3B8-486F-9D13-0BE6CCA5C1E2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noProof="0" smtClean="0"/>
              <a:t>Click to edit Master text styles</a:t>
            </a:r>
          </a:p>
          <a:p>
            <a:pPr lvl="1"/>
            <a:r>
              <a:rPr lang="hu-HU" noProof="0" smtClean="0"/>
              <a:t>Second level</a:t>
            </a:r>
          </a:p>
          <a:p>
            <a:pPr lvl="2"/>
            <a:r>
              <a:rPr lang="hu-HU" noProof="0" smtClean="0"/>
              <a:t>Third level</a:t>
            </a:r>
          </a:p>
          <a:p>
            <a:pPr lvl="3"/>
            <a:r>
              <a:rPr lang="hu-HU" noProof="0" smtClean="0"/>
              <a:t>Fourth level</a:t>
            </a:r>
          </a:p>
          <a:p>
            <a:pPr lvl="4"/>
            <a:r>
              <a:rPr lang="hu-HU" noProof="0" smtClean="0"/>
              <a:t>Fifth level</a:t>
            </a:r>
            <a:endParaRPr lang="en-US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4D8064-5D10-4001-97DF-BC7E7D62B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1374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etseghidak alcim+ken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9812" y="352766"/>
            <a:ext cx="5247824" cy="1192820"/>
          </a:xfrm>
        </p:spPr>
        <p:txBody>
          <a:bodyPr lIns="0"/>
          <a:lstStyle>
            <a:lvl1pPr>
              <a:defRPr sz="2400"/>
            </a:lvl1pPr>
          </a:lstStyle>
          <a:p>
            <a:r>
              <a:rPr lang="hu-HU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9812" y="1781469"/>
            <a:ext cx="8228939" cy="343947"/>
          </a:xfrm>
          <a:prstGeom prst="rect">
            <a:avLst/>
          </a:prstGeom>
        </p:spPr>
        <p:txBody>
          <a:bodyPr l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itchFamily="34" charset="0"/>
              <a:buNone/>
              <a:tabLst/>
              <a:defRPr sz="1600" b="1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 smtClean="0"/>
              <a:t>Click to edit Master subtitle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449812" y="2125416"/>
            <a:ext cx="8229600" cy="400074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EFC9DA-CFE8-4A4C-B131-8C068E479C36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46B2B30-A8DC-4DCD-9DCF-1117312279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853BE7E-C045-47D7-A3D9-0EAE865E820A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0515C55-04C7-472F-B5FA-4A627F119D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hetseghidak ken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7928"/>
            <a:ext cx="8229600" cy="4318235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 smtClean="0"/>
              <a:t>Click to edit Master text styles</a:t>
            </a:r>
          </a:p>
          <a:p>
            <a:pPr lvl="1"/>
            <a:r>
              <a:rPr lang="hu-HU" dirty="0" smtClean="0"/>
              <a:t>Second level</a:t>
            </a:r>
          </a:p>
          <a:p>
            <a:pPr lvl="2"/>
            <a:r>
              <a:rPr lang="hu-HU" dirty="0" smtClean="0"/>
              <a:t>Third level</a:t>
            </a:r>
          </a:p>
          <a:p>
            <a:pPr lvl="3"/>
            <a:r>
              <a:rPr lang="hu-HU" dirty="0" smtClean="0"/>
              <a:t>Fourth level</a:t>
            </a:r>
          </a:p>
          <a:p>
            <a:pPr lvl="4"/>
            <a:r>
              <a:rPr lang="hu-HU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535D559-4F96-4956-8889-050B3DD44B48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B47D34C-375B-441D-9FB8-DF20CCC2A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1B8EA3-19D9-4DC7-BFD2-6DF9EA347641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78C203-E13E-4E1F-AD7D-FF9A39C9EE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97F4188-960C-4E00-8143-A0BE338C6D11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337F390-9F3D-44A7-8FFE-7F57CDE10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8254564-FB3C-4BF1-8BC6-69E26FC9D522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AD3F8B7-46E1-4C7F-9C72-C34B641ED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D2C20A-FBC4-4246-85E8-32CB970644C2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41880A-33E7-4DAA-B770-8053BA8D6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Click to edit Master text styles</a:t>
            </a:r>
          </a:p>
          <a:p>
            <a:pPr lvl="1"/>
            <a:r>
              <a:rPr lang="hu-HU" smtClean="0"/>
              <a:t>Second level</a:t>
            </a:r>
          </a:p>
          <a:p>
            <a:pPr lvl="2"/>
            <a:r>
              <a:rPr lang="hu-HU" smtClean="0"/>
              <a:t>Third level</a:t>
            </a:r>
          </a:p>
          <a:p>
            <a:pPr lvl="3"/>
            <a:r>
              <a:rPr lang="hu-HU" smtClean="0"/>
              <a:t>Fourth level</a:t>
            </a:r>
          </a:p>
          <a:p>
            <a:pPr lvl="4"/>
            <a:r>
              <a:rPr lang="hu-H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4A66D23-CF59-427B-B650-580EC7AE63F9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3D95E3F-F7B9-4CE5-8B0A-9676957942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Drag picture to placeholder or click icon to add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1347786" y="6356350"/>
            <a:ext cx="1243013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FF5582D-7C83-432C-9942-09C53DF4BAD7}" type="datetimeFigureOut">
              <a:rPr lang="en-US"/>
              <a:pPr/>
              <a:t>10/8/2014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788B4B-2053-4F2C-A7DE-13DE695C3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566379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dirty="0" err="1" smtClean="0"/>
              <a:t>Click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edit</a:t>
            </a:r>
            <a:r>
              <a:rPr lang="hu-HU" dirty="0" smtClean="0"/>
              <a:t> Master </a:t>
            </a:r>
            <a:r>
              <a:rPr lang="hu-HU" dirty="0" err="1" smtClean="0"/>
              <a:t>title</a:t>
            </a:r>
            <a:r>
              <a:rPr lang="hu-HU" dirty="0" smtClean="0"/>
              <a:t> </a:t>
            </a:r>
            <a:r>
              <a:rPr lang="hu-HU" dirty="0" err="1" smtClean="0"/>
              <a:t>style</a:t>
            </a:r>
            <a:endParaRPr lang="en-US" dirty="0" smtClean="0"/>
          </a:p>
        </p:txBody>
      </p:sp>
      <p:pic>
        <p:nvPicPr>
          <p:cNvPr id="8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68561" y="6151225"/>
            <a:ext cx="2162172" cy="67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USZT_logo_cmyk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785437" y="423708"/>
            <a:ext cx="2075072" cy="8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 userDrawn="1"/>
        </p:nvCxnSpPr>
        <p:spPr>
          <a:xfrm>
            <a:off x="0" y="1600200"/>
            <a:ext cx="9144000" cy="0"/>
          </a:xfrm>
          <a:prstGeom prst="line">
            <a:avLst/>
          </a:prstGeom>
          <a:ln>
            <a:solidFill>
              <a:srgbClr val="48C40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tehetseghidak_hosszulogo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2" y="6201955"/>
            <a:ext cx="1882661" cy="6154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Verdana"/>
          <a:ea typeface="MS PGothic" pitchFamily="34" charset="-128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77401-E287-4C72-A880-389202F001F6}" type="datetimeFigureOut">
              <a:rPr lang="hu-HU" smtClean="0"/>
              <a:pPr/>
              <a:t>2014.10.08.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6580-8EEA-4ABF-82E4-F70D03AC021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ehetseg.hu/kepzesi-programok" TargetMode="External"/><Relationship Id="rId2" Type="http://schemas.openxmlformats.org/officeDocument/2006/relationships/hyperlink" Target="mailto:sari.csilla@tehetseg.h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tehetseg.hu/kiadvanyok" TargetMode="External"/><Relationship Id="rId4" Type="http://schemas.openxmlformats.org/officeDocument/2006/relationships/hyperlink" Target="http://tehetseg.hu/e-learning-tananyagok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halo_ppt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" r="3882"/>
          <a:stretch/>
        </p:blipFill>
        <p:spPr>
          <a:xfrm>
            <a:off x="0" y="1600200"/>
            <a:ext cx="9143999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5889009" cy="1143000"/>
          </a:xfrm>
        </p:spPr>
        <p:txBody>
          <a:bodyPr/>
          <a:lstStyle/>
          <a:p>
            <a:r>
              <a:rPr lang="hu-HU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Képzések, műhelyek, kiadványok és online diákportál fejlesztés a Hidak Program kiterjesztésben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1445" y="2142699"/>
            <a:ext cx="7451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endParaRPr lang="hu-HU" sz="4800" dirty="0"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240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Klasszikus kontakt képzések a MATEHETSZ jól ismert felnőtt és pedagógus képzési köréből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Felhívás október hónapban várható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PAT (hosszú) és FAT (rövid) képzésekre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200" dirty="0" smtClean="0"/>
              <a:t>nyílt és csoportos formában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Képzések	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095" y="4276173"/>
            <a:ext cx="2240280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013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50" dirty="0" smtClean="0"/>
              <a:t>Pedagógus Akkreditáló Testület (PAT) akkreditált hosszú képzések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50" dirty="0" smtClean="0"/>
              <a:t>nyílt képzések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50" dirty="0"/>
              <a:t>j</a:t>
            </a:r>
            <a:r>
              <a:rPr lang="hu-HU" sz="1850" dirty="0" smtClean="0"/>
              <a:t>anuár-március hónapokban fix időpontban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50" dirty="0"/>
              <a:t>e</a:t>
            </a:r>
            <a:r>
              <a:rPr lang="hu-HU" sz="1850" dirty="0" smtClean="0"/>
              <a:t>gyéni jelentkezés online felületen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850" dirty="0" smtClean="0"/>
              <a:t>Felnőttképzési Akkreditáló Testület (FAT) akkreditált rövid képzések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50" dirty="0"/>
              <a:t>n</a:t>
            </a:r>
            <a:r>
              <a:rPr lang="hu-HU" sz="1850" dirty="0" smtClean="0"/>
              <a:t>yílt képzésként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850" dirty="0" smtClean="0"/>
              <a:t>január-március hónapokban fix időpontban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850" dirty="0"/>
              <a:t>e</a:t>
            </a:r>
            <a:r>
              <a:rPr lang="hu-HU" sz="1850" dirty="0" smtClean="0"/>
              <a:t>gyéni jelentkezés online felületen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1850" dirty="0"/>
              <a:t>csoportos</a:t>
            </a:r>
            <a:r>
              <a:rPr lang="hu-HU" sz="1850" dirty="0" smtClean="0"/>
              <a:t> képzésként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850" dirty="0" smtClean="0"/>
              <a:t>január-március hónapokban intézmény által igényelt dátumnak megfelelően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hu-HU" sz="1850" dirty="0"/>
              <a:t>c</a:t>
            </a:r>
            <a:r>
              <a:rPr lang="hu-HU" sz="1850" dirty="0" smtClean="0"/>
              <a:t>soportos/intézményi jelentkezés online felületen</a:t>
            </a:r>
            <a:endParaRPr lang="hu-HU" sz="185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Képzések	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4577094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Blended</a:t>
            </a:r>
            <a:r>
              <a:rPr lang="hu-HU" sz="2000" dirty="0" smtClean="0"/>
              <a:t> típusú (azaz vegyes) képzések a MATEHETSZ által fejlesztett </a:t>
            </a:r>
            <a:r>
              <a:rPr lang="hu-HU" sz="2000" dirty="0" err="1" smtClean="0"/>
              <a:t>e-learning</a:t>
            </a:r>
            <a:r>
              <a:rPr lang="hu-HU" sz="2000" dirty="0" smtClean="0"/>
              <a:t> tananyagok témáiban (kétszeresen kivételes tanulók)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Országosan szervezett képzés jellegű műhelyek: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3 </a:t>
            </a:r>
            <a:r>
              <a:rPr lang="hu-HU" sz="2000" dirty="0" err="1" smtClean="0"/>
              <a:t>e-learning</a:t>
            </a:r>
            <a:r>
              <a:rPr lang="hu-HU" sz="2000" dirty="0" smtClean="0"/>
              <a:t> tananyag önálló feldolgozása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3*5 órában gyakorlati műhellyel kombinálva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várhatóan január-március, jelentkezés 2014. év vége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E-learning</a:t>
            </a:r>
            <a:r>
              <a:rPr lang="hu-HU" dirty="0" smtClean="0"/>
              <a:t> </a:t>
            </a:r>
            <a:r>
              <a:rPr lang="hu-HU" dirty="0" err="1" smtClean="0"/>
              <a:t>blended</a:t>
            </a:r>
            <a:r>
              <a:rPr lang="hu-HU" dirty="0" smtClean="0"/>
              <a:t> képzések	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76" y="4317922"/>
            <a:ext cx="3123658" cy="234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02920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Szakmai műhelybeszélgetések szervezése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Tervek, témák: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Országosan szervezett műhelyek - tehetségkoordinátorok szakmai támogatása, 2015. I. negyedév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Online diákportál mentori funkcióinak bemutatása és felhasználói elsajátítása, 2015. II. negyedév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Műhelyek	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990" y="4045051"/>
            <a:ext cx="2610747" cy="264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5699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Géniusz könyvsorozat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39 kötetet számlál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t</a:t>
            </a:r>
            <a:r>
              <a:rPr lang="hu-HU" sz="2000" dirty="0" smtClean="0"/>
              <a:t>erv: 3 új kötet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m</a:t>
            </a:r>
            <a:r>
              <a:rPr lang="hu-HU" sz="2000" dirty="0" smtClean="0"/>
              <a:t>egjelenés: 2015. I. félévben várható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Géniusz műhely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6 füzetet számláló kiadványsorozat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t</a:t>
            </a:r>
            <a:r>
              <a:rPr lang="hu-HU" sz="2000" dirty="0" smtClean="0"/>
              <a:t>erv: 10-15 új füzet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megjelenés: 2014. év vége, 2015. I. félév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2015. könyvküldési akció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meghirdetés: 2015. március </a:t>
            </a:r>
            <a:endParaRPr lang="hu-HU" sz="20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Kiadványok	 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413" y="1807928"/>
            <a:ext cx="1484510" cy="216127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883" y="3969201"/>
            <a:ext cx="1470917" cy="215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68237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err="1" smtClean="0"/>
              <a:t>tehetsegdoboz.hu</a:t>
            </a:r>
            <a:r>
              <a:rPr lang="hu-HU" sz="2000" dirty="0" smtClean="0"/>
              <a:t> weboldal komplex fejlesztése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fontos cél</a:t>
            </a:r>
            <a:r>
              <a:rPr lang="hu-HU" sz="2000" dirty="0" smtClean="0"/>
              <a:t>: </a:t>
            </a:r>
            <a:r>
              <a:rPr lang="hu-HU" sz="2000" dirty="0"/>
              <a:t>az </a:t>
            </a:r>
            <a:r>
              <a:rPr lang="hu-HU" sz="2000" dirty="0" smtClean="0"/>
              <a:t>esélyteremtés </a:t>
            </a:r>
            <a:r>
              <a:rPr lang="hu-HU" sz="2000" dirty="0"/>
              <a:t>és </a:t>
            </a:r>
            <a:r>
              <a:rPr lang="hu-HU" sz="2000" dirty="0" smtClean="0"/>
              <a:t>hátránykompenzáció, a </a:t>
            </a:r>
            <a:r>
              <a:rPr lang="hu-HU" sz="2000" dirty="0" smtClean="0"/>
              <a:t>diákok </a:t>
            </a:r>
            <a:r>
              <a:rPr lang="hu-HU" sz="2000" dirty="0"/>
              <a:t>minél szélesebb körben </a:t>
            </a:r>
            <a:r>
              <a:rPr lang="hu-HU" sz="2000" dirty="0" smtClean="0"/>
              <a:t>történő informálása által („tehetség” </a:t>
            </a:r>
            <a:r>
              <a:rPr lang="hu-HU" sz="2000" dirty="0" smtClean="0"/>
              <a:t>témában), </a:t>
            </a:r>
            <a:r>
              <a:rPr lang="hu-HU" sz="2000" dirty="0" smtClean="0"/>
              <a:t>valamint online fejlesztő feladatok fejlesztése és biztosítása 3 fő </a:t>
            </a:r>
            <a:r>
              <a:rPr lang="hu-HU" sz="2000" dirty="0" smtClean="0"/>
              <a:t>témakörben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tematikus </a:t>
            </a:r>
            <a:r>
              <a:rPr lang="hu-HU" sz="2000" dirty="0" smtClean="0"/>
              <a:t>gondolkodásfejlesztés (egyéni és csoportos lehetőséggel, mentor bevonásával, versenyjátékkal)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 smtClean="0"/>
              <a:t>kognitív készség, képesség fejlesztés játékos formában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sz="2000" dirty="0"/>
              <a:t>n</a:t>
            </a:r>
            <a:r>
              <a:rPr lang="hu-HU" sz="2000" dirty="0" smtClean="0"/>
              <a:t>yelvi gyakorló feladatok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Online diákportál fejlesztés	 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56" y="4908884"/>
            <a:ext cx="2598821" cy="194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58632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sz="2400" dirty="0" smtClean="0"/>
          </a:p>
          <a:p>
            <a:pPr algn="ctr"/>
            <a:r>
              <a:rPr lang="hu-HU" sz="2400" dirty="0" smtClean="0"/>
              <a:t>Pesti-Sári Csilla</a:t>
            </a:r>
          </a:p>
          <a:p>
            <a:pPr algn="ctr"/>
            <a:r>
              <a:rPr lang="hu-HU" sz="2400" dirty="0" err="1" smtClean="0">
                <a:hlinkClick r:id="rId2"/>
              </a:rPr>
              <a:t>sari.csilla</a:t>
            </a:r>
            <a:r>
              <a:rPr lang="hu-HU" sz="2400" dirty="0" smtClean="0">
                <a:hlinkClick r:id="rId2"/>
              </a:rPr>
              <a:t>@</a:t>
            </a:r>
            <a:r>
              <a:rPr lang="hu-HU" sz="2400" dirty="0" err="1" smtClean="0">
                <a:hlinkClick r:id="rId2"/>
              </a:rPr>
              <a:t>tehetseg.hu</a:t>
            </a:r>
            <a:endParaRPr lang="hu-HU" sz="2400" dirty="0" smtClean="0"/>
          </a:p>
          <a:p>
            <a:pPr algn="ctr"/>
            <a:endParaRPr lang="hu-HU" sz="2400" dirty="0"/>
          </a:p>
          <a:p>
            <a:pPr algn="ctr"/>
            <a:r>
              <a:rPr lang="hu-HU" sz="2400" dirty="0" smtClean="0"/>
              <a:t>Kapcsolódó linkek:</a:t>
            </a:r>
          </a:p>
          <a:p>
            <a:pPr algn="ctr"/>
            <a:r>
              <a:rPr lang="hu-HU" sz="2400" dirty="0">
                <a:hlinkClick r:id="rId3"/>
              </a:rPr>
              <a:t>http://</a:t>
            </a:r>
            <a:r>
              <a:rPr lang="hu-HU" sz="2400" dirty="0" smtClean="0">
                <a:hlinkClick r:id="rId3"/>
              </a:rPr>
              <a:t>tehetseg.hu/kepzesi-programok</a:t>
            </a:r>
            <a:endParaRPr lang="hu-HU" sz="2400" dirty="0" smtClean="0"/>
          </a:p>
          <a:p>
            <a:pPr algn="ctr"/>
            <a:r>
              <a:rPr lang="hu-HU" sz="2400" dirty="0">
                <a:hlinkClick r:id="rId4"/>
              </a:rPr>
              <a:t>http://</a:t>
            </a:r>
            <a:r>
              <a:rPr lang="hu-HU" sz="2400" dirty="0" smtClean="0">
                <a:hlinkClick r:id="rId4"/>
              </a:rPr>
              <a:t>tehetseg.hu/e-learning-tananyagok</a:t>
            </a:r>
            <a:endParaRPr lang="hu-HU" sz="2400" dirty="0" smtClean="0"/>
          </a:p>
          <a:p>
            <a:pPr algn="ctr"/>
            <a:r>
              <a:rPr lang="hu-HU" sz="2400" dirty="0" smtClean="0">
                <a:hlinkClick r:id="rId5"/>
              </a:rPr>
              <a:t>http</a:t>
            </a:r>
            <a:r>
              <a:rPr lang="hu-HU" sz="2400" dirty="0">
                <a:hlinkClick r:id="rId5"/>
              </a:rPr>
              <a:t>://</a:t>
            </a:r>
            <a:r>
              <a:rPr lang="hu-HU" sz="2400" dirty="0" smtClean="0">
                <a:hlinkClick r:id="rId5"/>
              </a:rPr>
              <a:t>tehetseg.hu/kiadvanyok</a:t>
            </a:r>
            <a:endParaRPr lang="hu-HU" sz="2400" dirty="0" smtClean="0"/>
          </a:p>
          <a:p>
            <a:endParaRPr lang="hu-HU" sz="2400" dirty="0" smtClean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Köszönöm a figyelmet!	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9935135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hetseghidak cim + ke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Tehetseghidak ESZA sablon .potx</Template>
  <TotalTime>738</TotalTime>
  <Words>308</Words>
  <Application>Microsoft Office PowerPoint</Application>
  <PresentationFormat>Diavetítés a képernyőre (4:3 oldalarány)</PresentationFormat>
  <Paragraphs>55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2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MS PGothic</vt:lpstr>
      <vt:lpstr>Arial</vt:lpstr>
      <vt:lpstr>Calibri</vt:lpstr>
      <vt:lpstr>Verdana</vt:lpstr>
      <vt:lpstr>tehetseghidak cim + kep</vt:lpstr>
      <vt:lpstr>Custom Design</vt:lpstr>
      <vt:lpstr>Képzések, műhelyek, kiadványok és online diákportál fejlesztés a Hidak Program kiterjesztésben</vt:lpstr>
      <vt:lpstr>Képzések  </vt:lpstr>
      <vt:lpstr>Képzések  </vt:lpstr>
      <vt:lpstr>E-learning blended képzések  </vt:lpstr>
      <vt:lpstr>Műhelyek  </vt:lpstr>
      <vt:lpstr>Kiadványok  </vt:lpstr>
      <vt:lpstr>Online diákportál fejlesztés  </vt:lpstr>
      <vt:lpstr>Köszönöm a figyelmet!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Lili Eszter Tillmann</dc:creator>
  <cp:lastModifiedBy>Sári Csilla</cp:lastModifiedBy>
  <cp:revision>76</cp:revision>
  <dcterms:created xsi:type="dcterms:W3CDTF">2012-11-26T09:45:40Z</dcterms:created>
  <dcterms:modified xsi:type="dcterms:W3CDTF">2014-10-08T13:08:15Z</dcterms:modified>
</cp:coreProperties>
</file>